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8" r:id="rId3"/>
    <p:sldId id="259" r:id="rId4"/>
    <p:sldId id="260" r:id="rId5"/>
    <p:sldId id="261" r:id="rId6"/>
    <p:sldId id="257" r:id="rId7"/>
    <p:sldId id="262" r:id="rId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5" d="100"/>
          <a:sy n="55" d="100"/>
        </p:scale>
        <p:origin x="1267" y="43"/>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061C1DD4-2407-40EE-9538-18E3FD7A957D}" type="datetimeFigureOut">
              <a:rPr lang="en-US" smtClean="0"/>
              <a:t>2/25/2016</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BD1B1F7C-3077-49BC-9442-E23EEA308C99}" type="slidenum">
              <a:rPr lang="en-US" smtClean="0"/>
              <a:t>‹#›</a:t>
            </a:fld>
            <a:endParaRPr lang="en-US"/>
          </a:p>
        </p:txBody>
      </p:sp>
    </p:spTree>
    <p:extLst>
      <p:ext uri="{BB962C8B-B14F-4D97-AF65-F5344CB8AC3E}">
        <p14:creationId xmlns:p14="http://schemas.microsoft.com/office/powerpoint/2010/main" val="18122102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E733645-426A-4760-9983-3E475568EA64}" type="datetimeFigureOut">
              <a:rPr lang="en-US" smtClean="0"/>
              <a:t>2/25/2016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FA800CB8-0037-418D-B862-7D13F6B00608}" type="slidenum">
              <a:rPr lang="en-US" smtClean="0"/>
              <a:t>‹#›</a:t>
            </a:fld>
            <a:endParaRPr lang="en-US"/>
          </a:p>
        </p:txBody>
      </p:sp>
      <p:pic>
        <p:nvPicPr>
          <p:cNvPr id="7" name="Picture 6" descr="548943_10150598273121389_764335208_n.jpg"/>
          <p:cNvPicPr>
            <a:picLocks noChangeAspect="1"/>
          </p:cNvPicPr>
          <p:nvPr userDrawn="1"/>
        </p:nvPicPr>
        <p:blipFill>
          <a:blip r:embed="rId2" cstate="print"/>
          <a:stretch>
            <a:fillRect/>
          </a:stretch>
        </p:blipFill>
        <p:spPr>
          <a:xfrm>
            <a:off x="0" y="0"/>
            <a:ext cx="9160184" cy="6096000"/>
          </a:xfrm>
          <a:prstGeom prst="rect">
            <a:avLst/>
          </a:prstGeom>
        </p:spPr>
      </p:pic>
      <p:sp>
        <p:nvSpPr>
          <p:cNvPr id="8" name="Rectangle 7"/>
          <p:cNvSpPr/>
          <p:nvPr userDrawn="1"/>
        </p:nvSpPr>
        <p:spPr>
          <a:xfrm>
            <a:off x="0" y="5257800"/>
            <a:ext cx="9144000" cy="1600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ysClr val="windowText" lastClr="000000"/>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E733645-426A-4760-9983-3E475568EA64}" type="datetimeFigureOut">
              <a:rPr lang="en-US" smtClean="0"/>
              <a:t>2/25/2016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FA800CB8-0037-418D-B862-7D13F6B0060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E733645-426A-4760-9983-3E475568EA64}" type="datetimeFigureOut">
              <a:rPr lang="en-US" smtClean="0"/>
              <a:t>2/25/2016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FA800CB8-0037-418D-B862-7D13F6B0060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tx2"/>
            </a:solidFill>
          </a:ln>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E733645-426A-4760-9983-3E475568EA64}" type="datetimeFigureOut">
              <a:rPr lang="en-US" smtClean="0"/>
              <a:t>2/25/2016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FA800CB8-0037-418D-B862-7D13F6B0060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E733645-426A-4760-9983-3E475568EA64}" type="datetimeFigureOut">
              <a:rPr lang="en-US" smtClean="0"/>
              <a:t>2/25/2016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FA800CB8-0037-418D-B862-7D13F6B0060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0E733645-426A-4760-9983-3E475568EA64}" type="datetimeFigureOut">
              <a:rPr lang="en-US" smtClean="0"/>
              <a:t>2/25/2016</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FA800CB8-0037-418D-B862-7D13F6B0060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0E733645-426A-4760-9983-3E475568EA64}" type="datetimeFigureOut">
              <a:rPr lang="en-US" smtClean="0"/>
              <a:t>2/25/2016</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FA800CB8-0037-418D-B862-7D13F6B0060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0E733645-426A-4760-9983-3E475568EA64}" type="datetimeFigureOut">
              <a:rPr lang="en-US" smtClean="0"/>
              <a:t>2/25/2016</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FA800CB8-0037-418D-B862-7D13F6B0060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0E733645-426A-4760-9983-3E475568EA64}" type="datetimeFigureOut">
              <a:rPr lang="en-US" smtClean="0"/>
              <a:t>2/25/2016</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FA800CB8-0037-418D-B862-7D13F6B0060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0E733645-426A-4760-9983-3E475568EA64}" type="datetimeFigureOut">
              <a:rPr lang="en-US" smtClean="0"/>
              <a:t>2/25/2016</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FA800CB8-0037-418D-B862-7D13F6B0060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0E733645-426A-4760-9983-3E475568EA64}" type="datetimeFigureOut">
              <a:rPr lang="en-US" smtClean="0"/>
              <a:t>2/25/2016</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FA800CB8-0037-418D-B862-7D13F6B0060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txBox="1">
            <a:spLocks/>
          </p:cNvSpPr>
          <p:nvPr userDrawn="1"/>
        </p:nvSpPr>
        <p:spPr>
          <a:xfrm>
            <a:off x="5257800" y="6356350"/>
            <a:ext cx="2133600" cy="365125"/>
          </a:xfrm>
          <a:prstGeom prst="rect">
            <a:avLst/>
          </a:prstGeom>
        </p:spPr>
        <p:txBody>
          <a:bodyPr/>
          <a:lstStyle>
            <a:defPPr>
              <a:defRPr lang="en-US"/>
            </a:defPPr>
            <a:lvl1pPr marL="0" algn="r"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83C6C0C-A279-4C04-8B73-D2736B5E073D}" type="datetimeFigureOut">
              <a:rPr lang="en-US" sz="1400" smtClean="0"/>
              <a:pPr/>
              <a:t>2/25/2016</a:t>
            </a:fld>
            <a:endParaRPr lang="en-US" sz="1400" dirty="0"/>
          </a:p>
        </p:txBody>
      </p:sp>
      <p:sp>
        <p:nvSpPr>
          <p:cNvPr id="8" name="Footer Placeholder 4"/>
          <p:cNvSpPr txBox="1">
            <a:spLocks/>
          </p:cNvSpPr>
          <p:nvPr userDrawn="1"/>
        </p:nvSpPr>
        <p:spPr>
          <a:xfrm>
            <a:off x="457200" y="6356350"/>
            <a:ext cx="41148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t>CHILDREN’S LAW CENTER OF MINNESOTA</a:t>
            </a:r>
            <a:endParaRPr lang="en-US" dirty="0"/>
          </a:p>
        </p:txBody>
      </p:sp>
      <p:sp>
        <p:nvSpPr>
          <p:cNvPr id="9" name="Slide Number Placeholder 5"/>
          <p:cNvSpPr txBox="1">
            <a:spLocks/>
          </p:cNvSpPr>
          <p:nvPr userDrawn="1"/>
        </p:nvSpPr>
        <p:spPr>
          <a:xfrm>
            <a:off x="7848600" y="6356350"/>
            <a:ext cx="838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C85FAD57-3945-4D15-933D-B4A82D8DBCB8}" type="slidenum">
              <a:rPr lang="en-US" sz="1400" smtClean="0"/>
              <a:pPr algn="r"/>
              <a:t>‹#›</a:t>
            </a:fld>
            <a:endParaRPr lang="en-US" sz="1400"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257800"/>
            <a:ext cx="9144000" cy="1600200"/>
          </a:xfrm>
        </p:spPr>
        <p:txBody>
          <a:bodyPr anchor="ctr">
            <a:normAutofit/>
          </a:bodyPr>
          <a:lstStyle/>
          <a:p>
            <a:r>
              <a:rPr lang="en-US" dirty="0" smtClean="0"/>
              <a:t>Children’s Law Center of Minnesota</a:t>
            </a:r>
          </a:p>
          <a:p>
            <a:r>
              <a:rPr lang="en-US" sz="1800" dirty="0" smtClean="0"/>
              <a:t>Legal Representation of Foster Care Youth </a:t>
            </a:r>
          </a:p>
          <a:p>
            <a:r>
              <a:rPr lang="en-US" sz="1800" dirty="0" smtClean="0"/>
              <a:t>Lilia Panteleeva, Executive Director</a:t>
            </a:r>
            <a:endParaRPr lang="en-US" sz="1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RIGHT TO COUNSEL</a:t>
            </a:r>
            <a:br>
              <a:rPr lang="en-US" dirty="0" smtClean="0"/>
            </a:br>
            <a:r>
              <a:rPr lang="en-US" dirty="0" smtClean="0"/>
              <a:t>MINNESOTA</a:t>
            </a:r>
            <a:endParaRPr lang="en-US" dirty="0"/>
          </a:p>
        </p:txBody>
      </p:sp>
      <p:sp>
        <p:nvSpPr>
          <p:cNvPr id="5" name="TextBox 4"/>
          <p:cNvSpPr txBox="1"/>
          <p:nvPr/>
        </p:nvSpPr>
        <p:spPr>
          <a:xfrm>
            <a:off x="457200" y="1676400"/>
            <a:ext cx="8229600" cy="4662815"/>
          </a:xfrm>
          <a:prstGeom prst="rect">
            <a:avLst/>
          </a:prstGeom>
          <a:noFill/>
          <a:ln>
            <a:solidFill>
              <a:schemeClr val="accent1"/>
            </a:solidFill>
          </a:ln>
        </p:spPr>
        <p:txBody>
          <a:bodyPr wrap="square" rtlCol="0">
            <a:spAutoFit/>
          </a:bodyPr>
          <a:lstStyle/>
          <a:p>
            <a:pPr>
              <a:lnSpc>
                <a:spcPct val="150000"/>
              </a:lnSpc>
            </a:pPr>
            <a:r>
              <a:rPr lang="en-US" dirty="0"/>
              <a:t>Minnesota Statutes provide for the following rights of a child who is subject to a juvenile court proceeding under 260C, Juvenile Safety and Placement Procedures:</a:t>
            </a:r>
          </a:p>
          <a:p>
            <a:pPr marL="285750" lvl="0" indent="-285750">
              <a:lnSpc>
                <a:spcPct val="150000"/>
              </a:lnSpc>
              <a:buFont typeface="Arial" panose="020B0604020202020204" pitchFamily="34" charset="0"/>
              <a:buChar char="•"/>
            </a:pPr>
            <a:r>
              <a:rPr lang="en-US" dirty="0"/>
              <a:t>A right to participate in all proceedings on a petition.</a:t>
            </a:r>
          </a:p>
          <a:p>
            <a:pPr marL="285750" lvl="0" indent="-285750">
              <a:lnSpc>
                <a:spcPct val="150000"/>
              </a:lnSpc>
              <a:buFont typeface="Arial" panose="020B0604020202020204" pitchFamily="34" charset="0"/>
              <a:buChar char="•"/>
            </a:pPr>
            <a:r>
              <a:rPr lang="en-US" dirty="0"/>
              <a:t>An opportunity to personally attend all hearings.</a:t>
            </a:r>
          </a:p>
          <a:p>
            <a:pPr marL="285750" lvl="0" indent="-285750">
              <a:lnSpc>
                <a:spcPct val="150000"/>
              </a:lnSpc>
              <a:buFont typeface="Arial" panose="020B0604020202020204" pitchFamily="34" charset="0"/>
              <a:buChar char="•"/>
            </a:pPr>
            <a:r>
              <a:rPr lang="en-US" dirty="0"/>
              <a:t>A right to effective assistance of counsel.</a:t>
            </a:r>
          </a:p>
          <a:p>
            <a:pPr marL="285750" lvl="0" indent="-285750">
              <a:lnSpc>
                <a:spcPct val="150000"/>
              </a:lnSpc>
              <a:buFont typeface="Arial" panose="020B0604020202020204" pitchFamily="34" charset="0"/>
              <a:buChar char="•"/>
            </a:pPr>
            <a:r>
              <a:rPr lang="en-US" dirty="0"/>
              <a:t>And if a child </a:t>
            </a:r>
            <a:r>
              <a:rPr lang="en-US" dirty="0" smtClean="0"/>
              <a:t>desires </a:t>
            </a:r>
            <a:r>
              <a:rPr lang="en-US" dirty="0"/>
              <a:t>counsel, the court shall appoint counsel to represent the child who is ten years of age or older, in any case in which it feels that such an appointment is appropriate</a:t>
            </a:r>
            <a:r>
              <a:rPr lang="en-US" dirty="0" smtClean="0"/>
              <a:t>.</a:t>
            </a:r>
          </a:p>
          <a:p>
            <a:pPr marL="285750" lvl="0" indent="-285750">
              <a:lnSpc>
                <a:spcPct val="150000"/>
              </a:lnSpc>
              <a:buFont typeface="Arial" panose="020B0604020202020204" pitchFamily="34" charset="0"/>
              <a:buChar char="•"/>
            </a:pPr>
            <a:endParaRPr lang="en-US" dirty="0"/>
          </a:p>
          <a:p>
            <a:pPr marL="285750" lvl="0" indent="-285750">
              <a:lnSpc>
                <a:spcPct val="150000"/>
              </a:lnSpc>
              <a:buFont typeface="Arial" panose="020B0604020202020204" pitchFamily="34" charset="0"/>
              <a:buChar char="•"/>
            </a:pPr>
            <a:endParaRPr lang="en-US" dirty="0" smtClean="0"/>
          </a:p>
          <a:p>
            <a:pPr lvl="0">
              <a:lnSpc>
                <a:spcPct val="150000"/>
              </a:lnSpc>
            </a:pPr>
            <a:r>
              <a:rPr lang="en-US" dirty="0" smtClean="0"/>
              <a:t>Minnesota Statute 260C.163</a:t>
            </a:r>
          </a:p>
        </p:txBody>
      </p:sp>
    </p:spTree>
    <p:extLst>
      <p:ext uri="{BB962C8B-B14F-4D97-AF65-F5344CB8AC3E}">
        <p14:creationId xmlns:p14="http://schemas.microsoft.com/office/powerpoint/2010/main" val="1587964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APPOINTMENT OF COUNSEL</a:t>
            </a:r>
            <a:br>
              <a:rPr lang="en-US" dirty="0" smtClean="0"/>
            </a:br>
            <a:r>
              <a:rPr lang="en-US" dirty="0" smtClean="0"/>
              <a:t>SURVEY RESPONSES</a:t>
            </a:r>
            <a:endParaRPr lang="en-US" dirty="0"/>
          </a:p>
        </p:txBody>
      </p:sp>
      <p:sp>
        <p:nvSpPr>
          <p:cNvPr id="5" name="TextBox 4"/>
          <p:cNvSpPr txBox="1"/>
          <p:nvPr/>
        </p:nvSpPr>
        <p:spPr>
          <a:xfrm>
            <a:off x="457200" y="1676400"/>
            <a:ext cx="8229600" cy="3831818"/>
          </a:xfrm>
          <a:prstGeom prst="rect">
            <a:avLst/>
          </a:prstGeom>
          <a:noFill/>
          <a:ln>
            <a:solidFill>
              <a:schemeClr val="accent1"/>
            </a:solidFill>
          </a:ln>
        </p:spPr>
        <p:txBody>
          <a:bodyPr wrap="square" rtlCol="0">
            <a:spAutoFit/>
          </a:bodyPr>
          <a:lstStyle/>
          <a:p>
            <a:pPr marL="285750" indent="-285750">
              <a:lnSpc>
                <a:spcPct val="150000"/>
              </a:lnSpc>
              <a:buFont typeface="Arial" panose="020B0604020202020204" pitchFamily="34" charset="0"/>
              <a:buChar char="•"/>
            </a:pPr>
            <a:r>
              <a:rPr lang="en-US" dirty="0" smtClean="0"/>
              <a:t>Over 13 years old</a:t>
            </a:r>
          </a:p>
          <a:p>
            <a:pPr marL="285750" indent="-285750">
              <a:lnSpc>
                <a:spcPct val="150000"/>
              </a:lnSpc>
              <a:buFont typeface="Arial" panose="020B0604020202020204" pitchFamily="34" charset="0"/>
              <a:buChar char="•"/>
            </a:pPr>
            <a:r>
              <a:rPr lang="en-US" dirty="0" smtClean="0"/>
              <a:t>Over 12 years old</a:t>
            </a:r>
          </a:p>
          <a:p>
            <a:pPr marL="285750" indent="-285750">
              <a:lnSpc>
                <a:spcPct val="150000"/>
              </a:lnSpc>
              <a:buFont typeface="Arial" panose="020B0604020202020204" pitchFamily="34" charset="0"/>
              <a:buChar char="•"/>
            </a:pPr>
            <a:r>
              <a:rPr lang="en-US" dirty="0" smtClean="0"/>
              <a:t>At the request of GAL</a:t>
            </a:r>
          </a:p>
          <a:p>
            <a:pPr marL="285750" indent="-285750">
              <a:lnSpc>
                <a:spcPct val="150000"/>
              </a:lnSpc>
              <a:buFont typeface="Arial" panose="020B0604020202020204" pitchFamily="34" charset="0"/>
              <a:buChar char="•"/>
            </a:pPr>
            <a:r>
              <a:rPr lang="en-US" dirty="0" smtClean="0"/>
              <a:t>When a child asks for one</a:t>
            </a:r>
          </a:p>
          <a:p>
            <a:pPr marL="285750" indent="-285750">
              <a:lnSpc>
                <a:spcPct val="150000"/>
              </a:lnSpc>
              <a:buFont typeface="Arial" panose="020B0604020202020204" pitchFamily="34" charset="0"/>
              <a:buChar char="•"/>
            </a:pPr>
            <a:r>
              <a:rPr lang="en-US" dirty="0" smtClean="0"/>
              <a:t>Only in runaway cases</a:t>
            </a:r>
          </a:p>
          <a:p>
            <a:pPr marL="285750" indent="-285750">
              <a:lnSpc>
                <a:spcPct val="150000"/>
              </a:lnSpc>
              <a:buFont typeface="Arial" panose="020B0604020202020204" pitchFamily="34" charset="0"/>
              <a:buChar char="•"/>
            </a:pPr>
            <a:r>
              <a:rPr lang="en-US" dirty="0" smtClean="0"/>
              <a:t>Judge’s discretion</a:t>
            </a:r>
          </a:p>
          <a:p>
            <a:pPr marL="285750" indent="-285750">
              <a:lnSpc>
                <a:spcPct val="150000"/>
              </a:lnSpc>
              <a:buFont typeface="Arial" panose="020B0604020202020204" pitchFamily="34" charset="0"/>
              <a:buChar char="•"/>
            </a:pPr>
            <a:r>
              <a:rPr lang="en-US" dirty="0" smtClean="0"/>
              <a:t>If petition is based on child’s actions</a:t>
            </a:r>
          </a:p>
          <a:p>
            <a:pPr marL="285750" indent="-285750">
              <a:lnSpc>
                <a:spcPct val="150000"/>
              </a:lnSpc>
              <a:buFont typeface="Arial" panose="020B0604020202020204" pitchFamily="34" charset="0"/>
              <a:buChar char="•"/>
            </a:pPr>
            <a:r>
              <a:rPr lang="en-US" dirty="0" smtClean="0"/>
              <a:t>When child expresses opinion significantly different from GAL</a:t>
            </a:r>
          </a:p>
          <a:p>
            <a:pPr marL="285750" indent="-285750">
              <a:lnSpc>
                <a:spcPct val="150000"/>
              </a:lnSpc>
              <a:buFont typeface="Arial" panose="020B0604020202020204" pitchFamily="34" charset="0"/>
              <a:buChar char="•"/>
            </a:pPr>
            <a:r>
              <a:rPr lang="en-US" dirty="0" smtClean="0"/>
              <a:t>Not state-wards / Some state-wards</a:t>
            </a:r>
          </a:p>
        </p:txBody>
      </p:sp>
    </p:spTree>
    <p:extLst>
      <p:ext uri="{BB962C8B-B14F-4D97-AF65-F5344CB8AC3E}">
        <p14:creationId xmlns:p14="http://schemas.microsoft.com/office/powerpoint/2010/main" val="8933035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CHILDREN IN FOSTER CARE</a:t>
            </a:r>
            <a:br>
              <a:rPr lang="en-US" dirty="0" smtClean="0"/>
            </a:br>
            <a:r>
              <a:rPr lang="en-US" dirty="0" smtClean="0"/>
              <a:t>ARE NOT INVISIBLE CHILDREN</a:t>
            </a:r>
            <a:endParaRPr lang="en-US" dirty="0"/>
          </a:p>
        </p:txBody>
      </p:sp>
      <p:sp>
        <p:nvSpPr>
          <p:cNvPr id="5" name="TextBox 4"/>
          <p:cNvSpPr txBox="1"/>
          <p:nvPr/>
        </p:nvSpPr>
        <p:spPr>
          <a:xfrm>
            <a:off x="457200" y="1676400"/>
            <a:ext cx="8229600" cy="4662815"/>
          </a:xfrm>
          <a:prstGeom prst="rect">
            <a:avLst/>
          </a:prstGeom>
          <a:noFill/>
          <a:ln>
            <a:solidFill>
              <a:schemeClr val="accent1"/>
            </a:solidFill>
          </a:ln>
        </p:spPr>
        <p:txBody>
          <a:bodyPr wrap="square" rtlCol="0">
            <a:spAutoFit/>
          </a:bodyPr>
          <a:lstStyle/>
          <a:p>
            <a:pPr>
              <a:lnSpc>
                <a:spcPct val="150000"/>
              </a:lnSpc>
            </a:pPr>
            <a:r>
              <a:rPr lang="en-US" dirty="0" smtClean="0"/>
              <a:t>Children in foster care are in the system through no fault of their own, yet they suffer poor outcomes:</a:t>
            </a:r>
            <a:endParaRPr lang="en-US" dirty="0"/>
          </a:p>
          <a:p>
            <a:pPr marL="285750" lvl="0" indent="-285750">
              <a:lnSpc>
                <a:spcPct val="150000"/>
              </a:lnSpc>
              <a:buFont typeface="Arial" panose="020B0604020202020204" pitchFamily="34" charset="0"/>
              <a:buChar char="•"/>
            </a:pPr>
            <a:r>
              <a:rPr lang="en-US" b="1" dirty="0" smtClean="0"/>
              <a:t>47% </a:t>
            </a:r>
            <a:r>
              <a:rPr lang="en-US" dirty="0" smtClean="0"/>
              <a:t>report being unemployed one year after aging out of foster care.</a:t>
            </a:r>
          </a:p>
          <a:p>
            <a:pPr marL="285750" lvl="0" indent="-285750">
              <a:lnSpc>
                <a:spcPct val="150000"/>
              </a:lnSpc>
              <a:buFont typeface="Arial" panose="020B0604020202020204" pitchFamily="34" charset="0"/>
              <a:buChar char="•"/>
            </a:pPr>
            <a:r>
              <a:rPr lang="en-US" b="1" dirty="0" smtClean="0"/>
              <a:t>45.4% </a:t>
            </a:r>
            <a:r>
              <a:rPr lang="en-US" dirty="0" smtClean="0"/>
              <a:t>report living on food stamps two to three years after aging out.</a:t>
            </a:r>
          </a:p>
          <a:p>
            <a:pPr marL="285750" lvl="0" indent="-285750">
              <a:lnSpc>
                <a:spcPct val="150000"/>
              </a:lnSpc>
              <a:buFont typeface="Arial" panose="020B0604020202020204" pitchFamily="34" charset="0"/>
              <a:buChar char="•"/>
            </a:pPr>
            <a:r>
              <a:rPr lang="en-US" b="1" dirty="0" smtClean="0"/>
              <a:t>44.6% </a:t>
            </a:r>
            <a:r>
              <a:rPr lang="en-US" dirty="0" smtClean="0"/>
              <a:t>(male) and </a:t>
            </a:r>
            <a:r>
              <a:rPr lang="en-US" b="1" dirty="0" smtClean="0"/>
              <a:t>16.4% </a:t>
            </a:r>
            <a:r>
              <a:rPr lang="en-US" dirty="0" smtClean="0"/>
              <a:t>(female) former foster children are incarcerated after aging out.</a:t>
            </a:r>
          </a:p>
          <a:p>
            <a:pPr marL="285750" lvl="0" indent="-285750">
              <a:lnSpc>
                <a:spcPct val="150000"/>
              </a:lnSpc>
              <a:buFont typeface="Arial" panose="020B0604020202020204" pitchFamily="34" charset="0"/>
              <a:buChar char="•"/>
            </a:pPr>
            <a:r>
              <a:rPr lang="en-US" b="1" dirty="0" smtClean="0"/>
              <a:t>30.7% </a:t>
            </a:r>
            <a:r>
              <a:rPr lang="en-US" dirty="0" smtClean="0"/>
              <a:t>who grow up in foster care graduate from high school.</a:t>
            </a:r>
          </a:p>
          <a:p>
            <a:pPr marL="285750" lvl="0" indent="-285750">
              <a:lnSpc>
                <a:spcPct val="150000"/>
              </a:lnSpc>
              <a:buFont typeface="Arial" panose="020B0604020202020204" pitchFamily="34" charset="0"/>
              <a:buChar char="•"/>
            </a:pPr>
            <a:r>
              <a:rPr lang="en-US" b="1" dirty="0" smtClean="0"/>
              <a:t>27% </a:t>
            </a:r>
            <a:r>
              <a:rPr lang="en-US" dirty="0" smtClean="0"/>
              <a:t>experience homelessness within a year after aging out of foster care.</a:t>
            </a:r>
          </a:p>
          <a:p>
            <a:pPr marL="285750" lvl="0" indent="-285750">
              <a:lnSpc>
                <a:spcPct val="150000"/>
              </a:lnSpc>
              <a:buFont typeface="Arial" panose="020B0604020202020204" pitchFamily="34" charset="0"/>
              <a:buChar char="•"/>
            </a:pPr>
            <a:r>
              <a:rPr lang="en-US" b="1" dirty="0" smtClean="0"/>
              <a:t>3% </a:t>
            </a:r>
            <a:r>
              <a:rPr lang="en-US" dirty="0" smtClean="0"/>
              <a:t>have a bachelor degree.</a:t>
            </a:r>
          </a:p>
          <a:p>
            <a:pPr lvl="0">
              <a:lnSpc>
                <a:spcPct val="150000"/>
              </a:lnSpc>
            </a:pPr>
            <a:endParaRPr lang="en-US" dirty="0" smtClean="0"/>
          </a:p>
          <a:p>
            <a:pPr lvl="0">
              <a:lnSpc>
                <a:spcPct val="150000"/>
              </a:lnSpc>
            </a:pPr>
            <a:r>
              <a:rPr lang="en-US" dirty="0" smtClean="0"/>
              <a:t>Source: American Bar Association</a:t>
            </a:r>
          </a:p>
        </p:txBody>
      </p:sp>
    </p:spTree>
    <p:extLst>
      <p:ext uri="{BB962C8B-B14F-4D97-AF65-F5344CB8AC3E}">
        <p14:creationId xmlns:p14="http://schemas.microsoft.com/office/powerpoint/2010/main" val="20654536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WHY DO FOSTER CHILDREN NEED LAWYERS?</a:t>
            </a:r>
            <a:endParaRPr lang="en-US" dirty="0"/>
          </a:p>
        </p:txBody>
      </p:sp>
      <p:sp>
        <p:nvSpPr>
          <p:cNvPr id="5" name="TextBox 4"/>
          <p:cNvSpPr txBox="1"/>
          <p:nvPr/>
        </p:nvSpPr>
        <p:spPr>
          <a:xfrm>
            <a:off x="457200" y="1676400"/>
            <a:ext cx="8229600" cy="4016484"/>
          </a:xfrm>
          <a:prstGeom prst="rect">
            <a:avLst/>
          </a:prstGeom>
          <a:noFill/>
          <a:ln>
            <a:solidFill>
              <a:schemeClr val="accent1"/>
            </a:solidFill>
          </a:ln>
        </p:spPr>
        <p:txBody>
          <a:bodyPr wrap="square" rtlCol="0">
            <a:spAutoFit/>
          </a:bodyPr>
          <a:lstStyle/>
          <a:p>
            <a:pPr marL="285750" indent="-285750">
              <a:buFont typeface="Arial" panose="020B0604020202020204" pitchFamily="34" charset="0"/>
              <a:buChar char="•"/>
            </a:pPr>
            <a:r>
              <a:rPr lang="en-US" sz="1700" dirty="0" smtClean="0"/>
              <a:t>Lawyers allow children to have a voice in a proceeding that affects them the most. </a:t>
            </a:r>
          </a:p>
          <a:p>
            <a:pPr marL="285750" indent="-285750">
              <a:buFont typeface="Arial" panose="020B0604020202020204" pitchFamily="34" charset="0"/>
              <a:buChar char="•"/>
            </a:pPr>
            <a:r>
              <a:rPr lang="en-US" sz="1700" dirty="0" smtClean="0"/>
              <a:t>Foster children need to be protected from being further </a:t>
            </a:r>
            <a:r>
              <a:rPr lang="en-US" sz="1700" dirty="0" err="1" smtClean="0"/>
              <a:t>retraumatized</a:t>
            </a:r>
            <a:r>
              <a:rPr lang="en-US" sz="1700" dirty="0" smtClean="0"/>
              <a:t> by the system.</a:t>
            </a:r>
          </a:p>
          <a:p>
            <a:pPr marL="285750" indent="-285750">
              <a:buFont typeface="Arial" panose="020B0604020202020204" pitchFamily="34" charset="0"/>
              <a:buChar char="•"/>
            </a:pPr>
            <a:r>
              <a:rPr lang="en-US" sz="1700" dirty="0" smtClean="0"/>
              <a:t>Navigating child welfare court system is complicated and confusing.</a:t>
            </a:r>
          </a:p>
          <a:p>
            <a:pPr marL="285750" indent="-285750">
              <a:buFont typeface="Arial" panose="020B0604020202020204" pitchFamily="34" charset="0"/>
              <a:buChar char="•"/>
            </a:pPr>
            <a:r>
              <a:rPr lang="en-US" sz="1700" dirty="0" smtClean="0"/>
              <a:t>Foster children are often not aware of the services and support to which they are entitled – lawyers hold the system accountable.</a:t>
            </a:r>
          </a:p>
          <a:p>
            <a:pPr marL="285750" indent="-285750">
              <a:buFont typeface="Arial" panose="020B0604020202020204" pitchFamily="34" charset="0"/>
              <a:buChar char="•"/>
            </a:pPr>
            <a:r>
              <a:rPr lang="en-US" sz="1700" dirty="0" smtClean="0"/>
              <a:t>Lawyers help inform, counsel and empower children which help them make better decisions.</a:t>
            </a:r>
          </a:p>
          <a:p>
            <a:pPr marL="285750" indent="-285750">
              <a:buFont typeface="Arial" panose="020B0604020202020204" pitchFamily="34" charset="0"/>
              <a:buChar char="•"/>
            </a:pPr>
            <a:r>
              <a:rPr lang="en-US" sz="1700" dirty="0" smtClean="0"/>
              <a:t>Judges can make better decisions when they have all the information and receive more options when lawyers craft creative solutions.</a:t>
            </a:r>
          </a:p>
          <a:p>
            <a:pPr marL="285750" indent="-285750">
              <a:buFont typeface="Arial" panose="020B0604020202020204" pitchFamily="34" charset="0"/>
              <a:buChar char="•"/>
            </a:pPr>
            <a:r>
              <a:rPr lang="en-US" sz="1700" dirty="0" smtClean="0"/>
              <a:t>Lawyers lead to less youth “crossing over” into the delinquency system or running away which saves money.</a:t>
            </a:r>
          </a:p>
          <a:p>
            <a:pPr marL="285750" indent="-285750">
              <a:buFont typeface="Arial" panose="020B0604020202020204" pitchFamily="34" charset="0"/>
              <a:buChar char="•"/>
            </a:pPr>
            <a:r>
              <a:rPr lang="en-US" sz="1700" dirty="0" smtClean="0"/>
              <a:t>Foster children have lives beyond 18 – a lawyer can help protect their future.</a:t>
            </a:r>
          </a:p>
          <a:p>
            <a:pPr marL="285750" indent="-285750">
              <a:buFont typeface="Arial" panose="020B0604020202020204" pitchFamily="34" charset="0"/>
              <a:buChar char="•"/>
            </a:pPr>
            <a:r>
              <a:rPr lang="en-US" sz="1700" dirty="0" smtClean="0"/>
              <a:t>Foster children should have a lawyer even (and especially) after their parents’ parental rights have been terminated and they become state-wards. </a:t>
            </a:r>
          </a:p>
          <a:p>
            <a:pPr marL="285750" indent="-285750">
              <a:buFont typeface="Arial" panose="020B0604020202020204" pitchFamily="34" charset="0"/>
              <a:buChar char="•"/>
            </a:pPr>
            <a:r>
              <a:rPr lang="en-US" sz="1700" dirty="0" smtClean="0"/>
              <a:t>If the accused abusers get a lawyer – why shouldn’t the abused and neglected children?</a:t>
            </a:r>
          </a:p>
        </p:txBody>
      </p:sp>
    </p:spTree>
    <p:extLst>
      <p:ext uri="{BB962C8B-B14F-4D97-AF65-F5344CB8AC3E}">
        <p14:creationId xmlns:p14="http://schemas.microsoft.com/office/powerpoint/2010/main" val="29653660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APPOINTMENT OF COUNSEL</a:t>
            </a:r>
            <a:br>
              <a:rPr lang="en-US" dirty="0" smtClean="0"/>
            </a:br>
            <a:r>
              <a:rPr lang="en-US" dirty="0" smtClean="0"/>
              <a:t>50 STATE COMPARISON</a:t>
            </a:r>
            <a:endParaRPr lang="en-US" dirty="0"/>
          </a:p>
        </p:txBody>
      </p:sp>
      <p:pic>
        <p:nvPicPr>
          <p:cNvPr id="13" name="Picture 12"/>
          <p:cNvPicPr>
            <a:picLocks noChangeAspect="1"/>
          </p:cNvPicPr>
          <p:nvPr/>
        </p:nvPicPr>
        <p:blipFill rotWithShape="1">
          <a:blip r:embed="rId2">
            <a:extLst>
              <a:ext uri="{28A0092B-C50C-407E-A947-70E740481C1C}">
                <a14:useLocalDpi xmlns:a14="http://schemas.microsoft.com/office/drawing/2010/main" val="0"/>
              </a:ext>
            </a:extLst>
          </a:blip>
          <a:srcRect l="1111" t="5556" r="2223" b="20371"/>
          <a:stretch/>
        </p:blipFill>
        <p:spPr>
          <a:xfrm>
            <a:off x="533400" y="1638738"/>
            <a:ext cx="8153400" cy="4685862"/>
          </a:xfrm>
          <a:prstGeom prst="rect">
            <a:avLst/>
          </a:prstGeom>
        </p:spPr>
      </p:pic>
    </p:spTree>
    <p:extLst>
      <p:ext uri="{BB962C8B-B14F-4D97-AF65-F5344CB8AC3E}">
        <p14:creationId xmlns:p14="http://schemas.microsoft.com/office/powerpoint/2010/main" val="5845131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dirty="0" smtClean="0"/>
              <a:t>WHAT CAN WE DO?</a:t>
            </a:r>
            <a:endParaRPr lang="en-US" dirty="0"/>
          </a:p>
        </p:txBody>
      </p:sp>
      <p:sp>
        <p:nvSpPr>
          <p:cNvPr id="5" name="TextBox 4"/>
          <p:cNvSpPr txBox="1"/>
          <p:nvPr/>
        </p:nvSpPr>
        <p:spPr>
          <a:xfrm>
            <a:off x="457200" y="1676400"/>
            <a:ext cx="8229600" cy="4524315"/>
          </a:xfrm>
          <a:prstGeom prst="rect">
            <a:avLst/>
          </a:prstGeom>
          <a:noFill/>
          <a:ln>
            <a:solidFill>
              <a:schemeClr val="accent1"/>
            </a:solidFill>
          </a:ln>
        </p:spPr>
        <p:txBody>
          <a:bodyPr wrap="square" rtlCol="0">
            <a:spAutoFit/>
          </a:bodyPr>
          <a:lstStyle/>
          <a:p>
            <a:pPr marL="285750" indent="-285750">
              <a:buFont typeface="Arial" panose="020B0604020202020204" pitchFamily="34" charset="0"/>
              <a:buChar char="•"/>
            </a:pPr>
            <a:r>
              <a:rPr lang="en-US" dirty="0" smtClean="0"/>
              <a:t>Ensure </a:t>
            </a:r>
            <a:r>
              <a:rPr lang="en-US" dirty="0"/>
              <a:t>that children </a:t>
            </a:r>
            <a:r>
              <a:rPr lang="en-US" dirty="0" smtClean="0"/>
              <a:t>are properly informed of their right to counsel and receive effective representation by attorneys who have adequate time and resources to handle each case;</a:t>
            </a:r>
          </a:p>
          <a:p>
            <a:pPr marL="285750" indent="-285750">
              <a:buFont typeface="Arial" panose="020B0604020202020204" pitchFamily="34" charset="0"/>
              <a:buChar char="•"/>
            </a:pPr>
            <a:r>
              <a:rPr lang="en-US" dirty="0" smtClean="0"/>
              <a:t>Require </a:t>
            </a:r>
            <a:r>
              <a:rPr lang="en-US" dirty="0"/>
              <a:t>specialized, multi-disciplinary training for children’s attorneys (legal training, specific to abuse and neglect proceedings and specialized, multi-disciplinary training so the lawyer understands how to work with children and can effectively counsel them</a:t>
            </a:r>
            <a:r>
              <a:rPr lang="en-US" dirty="0" smtClean="0"/>
              <a:t>);</a:t>
            </a:r>
          </a:p>
          <a:p>
            <a:pPr marL="285750" indent="-285750">
              <a:buFont typeface="Arial" panose="020B0604020202020204" pitchFamily="34" charset="0"/>
              <a:buChar char="•"/>
            </a:pPr>
            <a:r>
              <a:rPr lang="en-US" dirty="0" smtClean="0"/>
              <a:t>Ensure </a:t>
            </a:r>
            <a:r>
              <a:rPr lang="en-US" dirty="0"/>
              <a:t>that a child is a party to the proceedings and can be heard from directly (if the child so desires after being counseled by a competent, trained attorney</a:t>
            </a:r>
            <a:r>
              <a:rPr lang="en-US" dirty="0" smtClean="0"/>
              <a:t>);</a:t>
            </a:r>
          </a:p>
          <a:p>
            <a:pPr marL="285750" indent="-285750">
              <a:buFont typeface="Arial" panose="020B0604020202020204" pitchFamily="34" charset="0"/>
              <a:buChar char="•"/>
            </a:pPr>
            <a:r>
              <a:rPr lang="en-US" dirty="0" smtClean="0"/>
              <a:t>Require </a:t>
            </a:r>
            <a:r>
              <a:rPr lang="en-US" dirty="0"/>
              <a:t>reasonable caseload limits for attorneys representing children so as to encourage effective, competent </a:t>
            </a:r>
            <a:r>
              <a:rPr lang="en-US" dirty="0" smtClean="0"/>
              <a:t>representation;</a:t>
            </a:r>
          </a:p>
          <a:p>
            <a:pPr marL="285750" indent="-285750">
              <a:buFont typeface="Arial" panose="020B0604020202020204" pitchFamily="34" charset="0"/>
              <a:buChar char="•"/>
            </a:pPr>
            <a:r>
              <a:rPr lang="en-US" dirty="0" smtClean="0"/>
              <a:t>Encourage collaboration with other parties (the county attorneys, parents’ attorneys, SW, GAL) to ensure sustainable resolution of the case;</a:t>
            </a:r>
          </a:p>
          <a:p>
            <a:pPr marL="285750" indent="-285750">
              <a:buFont typeface="Arial" panose="020B0604020202020204" pitchFamily="34" charset="0"/>
              <a:buChar char="•"/>
            </a:pPr>
            <a:r>
              <a:rPr lang="en-US" dirty="0" smtClean="0"/>
              <a:t>Ensure that legal representation continues as long as the court maintains jurisdiction over the case, including all periods of foster care or other residential placement, as well as the process of the child’s transition to adult </a:t>
            </a:r>
            <a:r>
              <a:rPr lang="en-US" smtClean="0"/>
              <a:t>independence.</a:t>
            </a:r>
            <a:endParaRPr lang="en-US" dirty="0" smtClean="0"/>
          </a:p>
        </p:txBody>
      </p:sp>
    </p:spTree>
    <p:extLst>
      <p:ext uri="{BB962C8B-B14F-4D97-AF65-F5344CB8AC3E}">
        <p14:creationId xmlns:p14="http://schemas.microsoft.com/office/powerpoint/2010/main" val="12910956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17540</TotalTime>
  <Words>647</Words>
  <Application>Microsoft Office PowerPoint</Application>
  <PresentationFormat>On-screen Show (4:3)</PresentationFormat>
  <Paragraphs>51</Paragraphs>
  <Slides>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PowerPoint Presentation</vt:lpstr>
      <vt:lpstr>RIGHT TO COUNSEL MINNESOTA</vt:lpstr>
      <vt:lpstr>APPOINTMENT OF COUNSEL SURVEY RESPONSES</vt:lpstr>
      <vt:lpstr>CHILDREN IN FOSTER CARE ARE NOT INVISIBLE CHILDREN</vt:lpstr>
      <vt:lpstr>WHY DO FOSTER CHILDREN NEED LAWYERS?</vt:lpstr>
      <vt:lpstr>APPOINTMENT OF COUNSEL 50 STATE COMPARISON</vt:lpstr>
      <vt:lpstr>WHAT CAN WE DO?</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lilia panteleeva</dc:creator>
  <cp:lastModifiedBy>Kasey Gerkovich</cp:lastModifiedBy>
  <cp:revision>90</cp:revision>
  <cp:lastPrinted>2016-02-24T21:02:53Z</cp:lastPrinted>
  <dcterms:created xsi:type="dcterms:W3CDTF">2013-07-01T20:48:11Z</dcterms:created>
  <dcterms:modified xsi:type="dcterms:W3CDTF">2016-02-25T15:00:29Z</dcterms:modified>
</cp:coreProperties>
</file>